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1" r:id="rId6"/>
    <p:sldId id="266" r:id="rId7"/>
    <p:sldId id="265" r:id="rId8"/>
    <p:sldId id="264" r:id="rId9"/>
    <p:sldId id="259" r:id="rId10"/>
    <p:sldId id="267" r:id="rId11"/>
    <p:sldId id="277" r:id="rId12"/>
    <p:sldId id="276" r:id="rId13"/>
    <p:sldId id="275" r:id="rId14"/>
    <p:sldId id="274" r:id="rId15"/>
    <p:sldId id="271" r:id="rId16"/>
    <p:sldId id="273" r:id="rId17"/>
    <p:sldId id="262" r:id="rId18"/>
    <p:sldId id="272" r:id="rId19"/>
    <p:sldId id="268" r:id="rId20"/>
    <p:sldId id="260" r:id="rId21"/>
    <p:sldId id="269" r:id="rId22"/>
    <p:sldId id="283" r:id="rId23"/>
    <p:sldId id="282" r:id="rId24"/>
    <p:sldId id="281" r:id="rId25"/>
    <p:sldId id="270" r:id="rId26"/>
    <p:sldId id="28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napToGrid="0">
      <p:cViewPr varScale="1">
        <p:scale>
          <a:sx n="98" d="100"/>
          <a:sy n="98" d="100"/>
        </p:scale>
        <p:origin x="54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64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71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41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43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6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806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43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5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8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01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36C5D-B9A3-4E4D-920E-38FFA0A517E9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222AD-7B89-4834-B372-CB7EE71C7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10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4000" t="-69000" r="-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五子棋游戏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 smtClean="0"/>
              <a:t>王子莜</a:t>
            </a:r>
            <a:endParaRPr lang="en-US" altLang="zh-CN" b="1" dirty="0" smtClean="0"/>
          </a:p>
          <a:p>
            <a:r>
              <a:rPr lang="en-US" altLang="zh-CN" b="1" dirty="0" smtClean="0"/>
              <a:t>2400013083</a:t>
            </a:r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77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6089" y="365125"/>
            <a:ext cx="10515600" cy="13255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6089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31657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35505" y="788068"/>
            <a:ext cx="2604837" cy="1173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75347" y="733926"/>
            <a:ext cx="3783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生成器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1407695" y="1485900"/>
            <a:ext cx="3651583" cy="146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/>
              <a:t>洗牌算法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让</a:t>
            </a:r>
            <a:r>
              <a:rPr lang="zh-CN" altLang="en-US" sz="2400" dirty="0" smtClean="0"/>
              <a:t>结果随机化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084" y="403058"/>
            <a:ext cx="6188934" cy="60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717884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 smtClean="0"/>
          </a:p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95663" y="703847"/>
            <a:ext cx="341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程序外观及用户界面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702468" y="2888759"/>
            <a:ext cx="280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主界面</a:t>
            </a:r>
            <a:endParaRPr lang="zh-CN" altLang="en-US" sz="3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094" y="868362"/>
            <a:ext cx="4226624" cy="54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4085"/>
            <a:ext cx="4362816" cy="56367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88958" y="2813227"/>
            <a:ext cx="3627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游戏界面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771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18247" y="2874782"/>
            <a:ext cx="3416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胜利界面</a:t>
            </a:r>
            <a:endParaRPr lang="zh-CN" altLang="en-US" sz="32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002" y="514809"/>
            <a:ext cx="4545932" cy="587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3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95663" y="703847"/>
            <a:ext cx="341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操作方式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834816" y="1479884"/>
            <a:ext cx="812733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鼠标点按（符合直觉的）</a:t>
            </a:r>
          </a:p>
          <a:p>
            <a:pPr>
              <a:lnSpc>
                <a:spcPct val="200000"/>
              </a:lnSpc>
            </a:pPr>
            <a:r>
              <a:rPr lang="zh-CN" altLang="en-US" sz="3200" dirty="0" smtClean="0"/>
              <a:t>方向</a:t>
            </a:r>
            <a:r>
              <a:rPr lang="zh-CN" altLang="en-US" sz="3200" dirty="0"/>
              <a:t>左键：</a:t>
            </a:r>
            <a:r>
              <a:rPr lang="zh-CN" altLang="en-US" sz="3200" dirty="0" smtClean="0"/>
              <a:t>撤回（悔棋）</a:t>
            </a:r>
            <a:endParaRPr lang="zh-CN" altLang="en-US" sz="3200" dirty="0"/>
          </a:p>
          <a:p>
            <a:pPr>
              <a:lnSpc>
                <a:spcPct val="2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87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745958" y="41983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08484" y="3080084"/>
            <a:ext cx="341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三</a:t>
            </a:r>
            <a:r>
              <a:rPr lang="zh-CN" altLang="en-US" sz="2800" b="1" dirty="0" smtClean="0"/>
              <a:t>种模式的游戏体验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289885" y="2177716"/>
            <a:ext cx="5528510" cy="2549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 smtClean="0"/>
              <a:t>人人对战</a:t>
            </a:r>
            <a:endParaRPr lang="en-US" altLang="zh-CN" sz="2800" dirty="0" smtClean="0"/>
          </a:p>
          <a:p>
            <a:pPr>
              <a:lnSpc>
                <a:spcPct val="200000"/>
              </a:lnSpc>
            </a:pPr>
            <a:r>
              <a:rPr lang="zh-CN" altLang="en-US" sz="2800" dirty="0"/>
              <a:t>人</a:t>
            </a:r>
            <a:r>
              <a:rPr lang="zh-CN" altLang="en-US" sz="2800" dirty="0" smtClean="0"/>
              <a:t>机对战（</a:t>
            </a:r>
            <a:r>
              <a:rPr lang="en-US" altLang="zh-CN" sz="2800" dirty="0" err="1" smtClean="0"/>
              <a:t>ai</a:t>
            </a:r>
            <a:r>
              <a:rPr lang="zh-CN" altLang="en-US" sz="2800" dirty="0" smtClean="0"/>
              <a:t>执黑，三种难度）</a:t>
            </a:r>
            <a:endParaRPr lang="en-US" altLang="zh-CN" sz="2800" dirty="0" smtClean="0"/>
          </a:p>
          <a:p>
            <a:pPr>
              <a:lnSpc>
                <a:spcPct val="200000"/>
              </a:lnSpc>
            </a:pPr>
            <a:r>
              <a:rPr lang="zh-CN" altLang="en-US" sz="2800" dirty="0" smtClean="0"/>
              <a:t>人机对战（</a:t>
            </a:r>
            <a:r>
              <a:rPr lang="en-US" altLang="zh-CN" sz="2800" dirty="0" err="1" smtClean="0"/>
              <a:t>ai</a:t>
            </a:r>
            <a:r>
              <a:rPr lang="zh-CN" altLang="en-US" sz="2800" dirty="0" smtClean="0"/>
              <a:t>执白，三种难度）</a:t>
            </a:r>
            <a:endParaRPr lang="zh-CN" altLang="en-US" sz="2800" dirty="0"/>
          </a:p>
        </p:txBody>
      </p:sp>
      <p:sp>
        <p:nvSpPr>
          <p:cNvPr id="7" name="十字箭头标注 6"/>
          <p:cNvSpPr/>
          <p:nvPr/>
        </p:nvSpPr>
        <p:spPr>
          <a:xfrm>
            <a:off x="1233237" y="820361"/>
            <a:ext cx="403057" cy="415090"/>
          </a:xfrm>
          <a:prstGeom prst="quadArrowCallou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36294" y="820361"/>
            <a:ext cx="249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功能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440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75348" y="2767264"/>
            <a:ext cx="341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图形界面交互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795963" y="854242"/>
            <a:ext cx="6924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需求：玩家通过鼠标点击实现落子。若鼠标落点在合法范围内，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界面实现绘制对应的棋子和高亮；否则（如黑棋禁手、点击非棋盘区域、鼠标落点距棋盘线交叉点太远），界面不予更新。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方式：鼠标离散化、借用第三方库</a:t>
            </a:r>
            <a:r>
              <a:rPr lang="en-US" altLang="zh-CN" dirty="0" err="1" smtClean="0"/>
              <a:t>raygui.h</a:t>
            </a:r>
            <a:endParaRPr lang="en-US" altLang="zh-CN" dirty="0" smtClean="0"/>
          </a:p>
          <a:p>
            <a:r>
              <a:rPr lang="zh-CN" altLang="en-US" dirty="0" smtClean="0"/>
              <a:t>代码：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963" y="2354753"/>
            <a:ext cx="5568737" cy="18714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312" y="4653980"/>
            <a:ext cx="6412062" cy="101547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23067" y="2613035"/>
            <a:ext cx="461665" cy="1759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绘制窗口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915572" y="4653980"/>
            <a:ext cx="461665" cy="1657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点按落子</a:t>
            </a:r>
            <a:endParaRPr lang="zh-CN" altLang="en-US" dirty="0"/>
          </a:p>
        </p:txBody>
      </p:sp>
      <p:sp>
        <p:nvSpPr>
          <p:cNvPr id="11" name="十字箭头标注 10"/>
          <p:cNvSpPr/>
          <p:nvPr/>
        </p:nvSpPr>
        <p:spPr>
          <a:xfrm>
            <a:off x="1136984" y="646697"/>
            <a:ext cx="403057" cy="415090"/>
          </a:xfrm>
          <a:prstGeom prst="quadArrowCallou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582152" y="628285"/>
            <a:ext cx="249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功能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373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59568" y="818147"/>
            <a:ext cx="249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功能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1509962" y="3424906"/>
            <a:ext cx="8975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存盘读盘</a:t>
            </a:r>
            <a:endParaRPr lang="zh-CN" altLang="en-US" sz="2800" b="1" dirty="0"/>
          </a:p>
        </p:txBody>
      </p:sp>
      <p:sp>
        <p:nvSpPr>
          <p:cNvPr id="8" name="十字箭头标注 7"/>
          <p:cNvSpPr/>
          <p:nvPr/>
        </p:nvSpPr>
        <p:spPr>
          <a:xfrm>
            <a:off x="956511" y="902368"/>
            <a:ext cx="403057" cy="415090"/>
          </a:xfrm>
          <a:prstGeom prst="quadArrowCallou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81663" y="1027906"/>
            <a:ext cx="6984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需求：玩家在游戏中途意欲退出，且重开局时想保留退出时的局面继续玩。</a:t>
            </a:r>
            <a:endParaRPr lang="en-US" altLang="zh-CN" dirty="0" smtClean="0"/>
          </a:p>
          <a:p>
            <a:r>
              <a:rPr lang="zh-CN" altLang="en-US" dirty="0" smtClean="0"/>
              <a:t>实现方式：重定向到一个文本文件存档，再从文件中读档。</a:t>
            </a:r>
            <a:endParaRPr lang="en-US" altLang="zh-CN" dirty="0" smtClean="0"/>
          </a:p>
          <a:p>
            <a:r>
              <a:rPr lang="zh-CN" altLang="en-US" dirty="0" smtClean="0"/>
              <a:t>代码：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45" y="2314639"/>
            <a:ext cx="7064768" cy="33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8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770021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81463" y="2785310"/>
            <a:ext cx="3416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悔棋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016" y="884321"/>
            <a:ext cx="6990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需求：人机对战模式下，用户和</a:t>
            </a:r>
            <a:r>
              <a:rPr lang="en-US" altLang="zh-CN" dirty="0" smtClean="0"/>
              <a:t>AI</a:t>
            </a:r>
            <a:r>
              <a:rPr lang="zh-CN" altLang="en-US" dirty="0" smtClean="0"/>
              <a:t>完成一回合落子，用户欲使棋局返回上一回合结束时的状态然后继续下棋。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方式：前端删除相关对象。</a:t>
            </a:r>
            <a:endParaRPr lang="en-US" altLang="zh-CN" dirty="0" smtClean="0"/>
          </a:p>
          <a:p>
            <a:r>
              <a:rPr lang="en-US" altLang="zh-CN" dirty="0"/>
              <a:t>	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后端更改储存棋局信息的二维数组，并把棋谱栈栈顶元</a:t>
            </a:r>
            <a:r>
              <a:rPr lang="en-US" altLang="zh-CN" dirty="0" smtClean="0"/>
              <a:t>	    </a:t>
            </a:r>
            <a:r>
              <a:rPr lang="zh-CN" altLang="en-US" dirty="0" smtClean="0"/>
              <a:t>素弹掉。</a:t>
            </a:r>
            <a:endParaRPr lang="en-US" altLang="zh-CN" dirty="0" smtClean="0"/>
          </a:p>
          <a:p>
            <a:r>
              <a:rPr lang="zh-CN" altLang="en-US" dirty="0" smtClean="0"/>
              <a:t>代码：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09" y="2423978"/>
            <a:ext cx="4852831" cy="3752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00582" y="2316079"/>
            <a:ext cx="461665" cy="39162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注：</a:t>
            </a:r>
            <a:r>
              <a:rPr lang="en-US" altLang="zh-CN" dirty="0" smtClean="0"/>
              <a:t>PVP</a:t>
            </a:r>
            <a:r>
              <a:rPr lang="zh-CN" altLang="en-US" dirty="0" smtClean="0"/>
              <a:t>模式下只悔一步棋</a:t>
            </a:r>
            <a:endParaRPr lang="zh-CN" altLang="en-US" dirty="0"/>
          </a:p>
        </p:txBody>
      </p:sp>
      <p:sp>
        <p:nvSpPr>
          <p:cNvPr id="9" name="十字箭头标注 8"/>
          <p:cNvSpPr/>
          <p:nvPr/>
        </p:nvSpPr>
        <p:spPr>
          <a:xfrm>
            <a:off x="1136984" y="646697"/>
            <a:ext cx="403057" cy="415090"/>
          </a:xfrm>
          <a:prstGeom prst="quadArrowCallou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82152" y="628285"/>
            <a:ext cx="249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功能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939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95663" y="703847"/>
            <a:ext cx="341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功能</a:t>
            </a:r>
          </a:p>
        </p:txBody>
      </p:sp>
      <p:sp>
        <p:nvSpPr>
          <p:cNvPr id="6" name="十字箭头标注 5"/>
          <p:cNvSpPr/>
          <p:nvPr/>
        </p:nvSpPr>
        <p:spPr>
          <a:xfrm>
            <a:off x="992606" y="757912"/>
            <a:ext cx="403057" cy="415090"/>
          </a:xfrm>
          <a:prstGeom prst="quadArrowCallou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25052" y="2977816"/>
            <a:ext cx="235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禁手</a:t>
            </a:r>
            <a:endParaRPr lang="zh-CN" altLang="en-US" sz="36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006516" y="878305"/>
            <a:ext cx="6202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需求：黑棋需遵守三三禁手、四四禁手、长连禁手，禁手和五连同时出现判赢。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方式：</a:t>
            </a:r>
            <a:r>
              <a:rPr lang="en-US" altLang="zh-CN" dirty="0" err="1" smtClean="0"/>
              <a:t>ACsearch</a:t>
            </a:r>
            <a:r>
              <a:rPr lang="zh-CN" altLang="en-US" dirty="0" smtClean="0"/>
              <a:t>算法多模式匹配（后面详讲）</a:t>
            </a:r>
            <a:endParaRPr lang="en-US" altLang="zh-CN" dirty="0" smtClean="0"/>
          </a:p>
          <a:p>
            <a:r>
              <a:rPr lang="zh-CN" altLang="en-US" dirty="0" smtClean="0"/>
              <a:t>代码：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500" y="2262982"/>
            <a:ext cx="7223168" cy="29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6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58879" y="1918243"/>
            <a:ext cx="21416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目</a:t>
            </a:r>
            <a:endParaRPr lang="en-US" altLang="zh-CN" sz="8000" dirty="0" smtClean="0"/>
          </a:p>
          <a:p>
            <a:r>
              <a:rPr lang="zh-CN" altLang="en-US" sz="8000" dirty="0" smtClean="0"/>
              <a:t>录</a:t>
            </a:r>
            <a:endParaRPr lang="zh-CN" altLang="en-US" sz="8000" dirty="0"/>
          </a:p>
        </p:txBody>
      </p:sp>
      <p:sp>
        <p:nvSpPr>
          <p:cNvPr id="7" name="文本框 6"/>
          <p:cNvSpPr txBox="1"/>
          <p:nvPr/>
        </p:nvSpPr>
        <p:spPr>
          <a:xfrm>
            <a:off x="5107405" y="1874508"/>
            <a:ext cx="71768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/>
              <a:t>1</a:t>
            </a:r>
            <a:r>
              <a:rPr lang="zh-CN" altLang="en-US" sz="4800" dirty="0" smtClean="0"/>
              <a:t>、设计思路</a:t>
            </a:r>
            <a:endParaRPr lang="en-US" altLang="zh-CN" sz="4800" dirty="0" smtClean="0"/>
          </a:p>
          <a:p>
            <a:r>
              <a:rPr lang="en-US" altLang="zh-CN" sz="4800" dirty="0" smtClean="0"/>
              <a:t>2</a:t>
            </a:r>
            <a:r>
              <a:rPr lang="zh-CN" altLang="en-US" sz="4800" dirty="0" smtClean="0"/>
              <a:t>、功能</a:t>
            </a:r>
            <a:endParaRPr lang="en-US" altLang="zh-CN" sz="4800" dirty="0" smtClean="0"/>
          </a:p>
          <a:p>
            <a:r>
              <a:rPr lang="en-US" altLang="zh-CN" sz="4800" dirty="0" smtClean="0"/>
              <a:t>3</a:t>
            </a:r>
            <a:r>
              <a:rPr lang="zh-CN" altLang="en-US" sz="4800" dirty="0" smtClean="0"/>
              <a:t>、性能测试</a:t>
            </a:r>
            <a:endParaRPr lang="en-US" altLang="zh-CN" sz="4800" dirty="0" smtClean="0"/>
          </a:p>
          <a:p>
            <a:r>
              <a:rPr lang="en-US" altLang="zh-CN" sz="4800" dirty="0" smtClean="0"/>
              <a:t>4</a:t>
            </a:r>
            <a:r>
              <a:rPr lang="zh-CN" altLang="en-US" sz="4800" dirty="0" smtClean="0"/>
              <a:t>、设计亮点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5357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29489" y="631658"/>
            <a:ext cx="344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性能测试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04" y="1289815"/>
            <a:ext cx="9010995" cy="19558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66" y="3448031"/>
            <a:ext cx="9044360" cy="2526533"/>
          </a:xfrm>
          <a:prstGeom prst="rect">
            <a:avLst/>
          </a:prstGeom>
        </p:spPr>
      </p:pic>
      <p:sp>
        <p:nvSpPr>
          <p:cNvPr id="8" name="十字箭头标注 7"/>
          <p:cNvSpPr/>
          <p:nvPr/>
        </p:nvSpPr>
        <p:spPr>
          <a:xfrm>
            <a:off x="998621" y="709863"/>
            <a:ext cx="378995" cy="377553"/>
          </a:xfrm>
          <a:prstGeom prst="quadArrowCallout">
            <a:avLst/>
          </a:prstGeom>
          <a:solidFill>
            <a:schemeClr val="bg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08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95663" y="703847"/>
            <a:ext cx="341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性能</a:t>
            </a:r>
            <a:r>
              <a:rPr lang="zh-CN" altLang="en-US" sz="2800" dirty="0" smtClean="0"/>
              <a:t>测试：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588168" y="1479884"/>
            <a:ext cx="87108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主菜单，点击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按钮，选择模式，开始游戏，可以正常落子，点击非法区域不会落子，有正常的游戏结束提示框。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黑棋禁手功能正常，悔棋功能正常，中途退出，可在</a:t>
            </a:r>
            <a:r>
              <a:rPr lang="en-US" altLang="zh-CN" dirty="0" smtClean="0"/>
              <a:t>text.txt</a:t>
            </a:r>
            <a:r>
              <a:rPr lang="zh-CN" altLang="en-US" dirty="0" smtClean="0"/>
              <a:t>看到棋局数据，点击</a:t>
            </a:r>
            <a:r>
              <a:rPr lang="en-US" altLang="zh-CN" dirty="0" smtClean="0"/>
              <a:t>LOAD</a:t>
            </a:r>
            <a:r>
              <a:rPr lang="zh-CN" altLang="en-US" smtClean="0"/>
              <a:t>按钮可以紧接上局继续</a:t>
            </a:r>
            <a:r>
              <a:rPr lang="zh-CN" altLang="en-US" dirty="0" smtClean="0"/>
              <a:t>游戏，读盘功能正常。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行若干步棋后</a:t>
            </a:r>
            <a:r>
              <a:rPr lang="en-US" altLang="zh-CN" dirty="0" smtClean="0"/>
              <a:t>save.txt</a:t>
            </a:r>
            <a:r>
              <a:rPr lang="zh-CN" altLang="en-US" dirty="0" smtClean="0"/>
              <a:t>中的数据有相对应的变化。中途退出后切换模式，悔棋和存盘读盘功能依然正常。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一局游戏结束，</a:t>
            </a:r>
            <a:r>
              <a:rPr lang="en-US" altLang="zh-CN" dirty="0" smtClean="0"/>
              <a:t>save.txt</a:t>
            </a:r>
            <a:r>
              <a:rPr lang="zh-CN" altLang="en-US" dirty="0" smtClean="0"/>
              <a:t>自动清空。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0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95663" y="703847"/>
            <a:ext cx="341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设计亮点</a:t>
            </a:r>
            <a:endParaRPr lang="zh-CN" altLang="en-US" sz="2800" dirty="0"/>
          </a:p>
        </p:txBody>
      </p:sp>
      <p:sp>
        <p:nvSpPr>
          <p:cNvPr id="6" name="十字箭头标注 5"/>
          <p:cNvSpPr/>
          <p:nvPr/>
        </p:nvSpPr>
        <p:spPr>
          <a:xfrm>
            <a:off x="1005639" y="757912"/>
            <a:ext cx="403057" cy="415090"/>
          </a:xfrm>
          <a:prstGeom prst="quadArrowCallou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87579" y="1467853"/>
            <a:ext cx="6075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估值函数的设计</a:t>
            </a:r>
            <a:r>
              <a:rPr lang="en-US" altLang="zh-CN" sz="2400" dirty="0" smtClean="0"/>
              <a:t>—</a:t>
            </a:r>
            <a:r>
              <a:rPr lang="en-US" altLang="zh-CN" sz="2400" dirty="0" err="1" smtClean="0"/>
              <a:t>ACEngine</a:t>
            </a:r>
            <a:r>
              <a:rPr lang="zh-CN" altLang="en-US" sz="2400" dirty="0" smtClean="0"/>
              <a:t>字符串匹配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395663" y="1932421"/>
            <a:ext cx="9258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给每一个消息匹配一个独特的标识符，最初是用字符串表示的，后来为了简洁便用一个特定的整数估值与之一一对应。即消息、字符串、赋分三者等价。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对于整个棋局的评估，</a:t>
            </a:r>
            <a:r>
              <a:rPr lang="en-US" altLang="zh-CN" sz="2000" dirty="0" err="1" smtClean="0"/>
              <a:t>acsearch</a:t>
            </a:r>
            <a:r>
              <a:rPr lang="zh-CN" altLang="en-US" sz="2000" dirty="0" smtClean="0"/>
              <a:t>算法通过对每个匹配的模式对应的分数求和，返回当前局面下的最优解。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对于禁手的判断，</a:t>
            </a:r>
            <a:r>
              <a:rPr lang="en-US" altLang="zh-CN" sz="2000" dirty="0" err="1" smtClean="0"/>
              <a:t>acsearch</a:t>
            </a:r>
            <a:r>
              <a:rPr lang="zh-CN" altLang="en-US" sz="2000" dirty="0" smtClean="0"/>
              <a:t>算法通过禁手元素的计数判断是否触发禁手。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模式的匹配以</a:t>
            </a:r>
            <a:r>
              <a:rPr lang="en-US" altLang="zh-CN" sz="2000" dirty="0" err="1" smtClean="0"/>
              <a:t>enum</a:t>
            </a:r>
            <a:r>
              <a:rPr lang="zh-CN" altLang="en-US" sz="2000" dirty="0" smtClean="0"/>
              <a:t>枚举形式实现。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这</a:t>
            </a:r>
            <a:r>
              <a:rPr lang="zh-CN" altLang="en-US" sz="2000" dirty="0" smtClean="0"/>
              <a:t>是一个高效的搜索算法，复杂度为</a:t>
            </a:r>
            <a:r>
              <a:rPr lang="en-US" altLang="zh-CN" sz="2000" dirty="0" smtClean="0"/>
              <a:t>O(n)</a:t>
            </a:r>
            <a:r>
              <a:rPr lang="zh-CN" altLang="en-US" sz="2000" dirty="0" smtClean="0"/>
              <a:t>，提高了搜索速度，解决了启发式搜索估值函数的难点。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59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49704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爱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6" name="十字箭头标注 5"/>
          <p:cNvSpPr/>
          <p:nvPr/>
        </p:nvSpPr>
        <p:spPr>
          <a:xfrm>
            <a:off x="1005639" y="757912"/>
            <a:ext cx="403057" cy="415090"/>
          </a:xfrm>
          <a:prstGeom prst="quadArrowCallou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35328" y="1173002"/>
            <a:ext cx="347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极</a:t>
            </a:r>
            <a:r>
              <a:rPr lang="zh-CN" altLang="en-US" sz="2800" dirty="0" smtClean="0"/>
              <a:t>大极小值的维护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408696" y="673069"/>
            <a:ext cx="3627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设计亮点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1130968" y="1690688"/>
            <a:ext cx="9962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评估体系是站在黑方（固定）。</a:t>
            </a:r>
            <a:endParaRPr lang="en-US" altLang="zh-CN" dirty="0" smtClean="0"/>
          </a:p>
          <a:p>
            <a:r>
              <a:rPr lang="zh-CN" altLang="en-US" dirty="0" smtClean="0"/>
              <a:t>每搜索一层，模拟视角切换，递归层数减一，</a:t>
            </a:r>
            <a:r>
              <a:rPr lang="en-US" altLang="zh-CN" dirty="0" smtClean="0"/>
              <a:t>α</a:t>
            </a:r>
            <a:r>
              <a:rPr lang="zh-CN" altLang="en-US" dirty="0" smtClean="0"/>
              <a:t>，</a:t>
            </a:r>
            <a:r>
              <a:rPr lang="en-US" altLang="zh-CN" dirty="0" smtClean="0"/>
              <a:t>β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minimax</a:t>
            </a:r>
            <a:r>
              <a:rPr lang="zh-CN" altLang="en-US" dirty="0" smtClean="0"/>
              <a:t>树搜索函数中的参数位置调换并同时加负号（零和博弈），于此同时，极大（小）化极小（大），因此只需维护</a:t>
            </a:r>
            <a:r>
              <a:rPr lang="en-US" altLang="zh-CN" dirty="0" smtClean="0"/>
              <a:t>α</a:t>
            </a:r>
            <a:r>
              <a:rPr lang="zh-CN" altLang="en-US" dirty="0" smtClean="0"/>
              <a:t>（</a:t>
            </a:r>
            <a:r>
              <a:rPr lang="en-US" altLang="zh-CN" dirty="0" smtClean="0"/>
              <a:t>β</a:t>
            </a:r>
            <a:r>
              <a:rPr lang="zh-CN" altLang="en-US" dirty="0" smtClean="0"/>
              <a:t>）值，另一个极值也就同时得到了维护。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4" y="3600860"/>
            <a:ext cx="10407992" cy="52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9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95663" y="703847"/>
            <a:ext cx="341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设计亮点</a:t>
            </a:r>
            <a:endParaRPr lang="zh-CN" altLang="en-US" sz="2800" dirty="0"/>
          </a:p>
        </p:txBody>
      </p:sp>
      <p:sp>
        <p:nvSpPr>
          <p:cNvPr id="6" name="十字箭头标注 5"/>
          <p:cNvSpPr/>
          <p:nvPr/>
        </p:nvSpPr>
        <p:spPr>
          <a:xfrm>
            <a:off x="1005639" y="757912"/>
            <a:ext cx="403057" cy="415090"/>
          </a:xfrm>
          <a:prstGeom prst="quadArrowCallou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01290" y="1362004"/>
            <a:ext cx="5690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多难度选择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1207167" y="1894974"/>
            <a:ext cx="9332496" cy="184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/>
              <a:t>玩家可自行选择游戏难度，增加了游戏的趣味性。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随着难度由低到高，搜索层数也逐渐加深，引擎消耗时长随之增大，但单步落子可控制在</a:t>
            </a:r>
            <a:r>
              <a:rPr lang="en-US" altLang="zh-CN" sz="2000" dirty="0" smtClean="0"/>
              <a:t>10</a:t>
            </a:r>
            <a:r>
              <a:rPr lang="zh-CN" altLang="en-US" sz="2000" dirty="0" smtClean="0"/>
              <a:t>秒以内。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6998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47308" y="485243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十字箭头标注 5"/>
          <p:cNvSpPr/>
          <p:nvPr/>
        </p:nvSpPr>
        <p:spPr>
          <a:xfrm>
            <a:off x="1005639" y="757912"/>
            <a:ext cx="403057" cy="415090"/>
          </a:xfrm>
          <a:prstGeom prst="quadArrowCallou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91916" y="703847"/>
            <a:ext cx="2935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设计亮点</a:t>
            </a:r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67" y="1981916"/>
            <a:ext cx="1702092" cy="30259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71" y="1981916"/>
            <a:ext cx="1742699" cy="30981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40" y="1981916"/>
            <a:ext cx="1780687" cy="31656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180" y="1981916"/>
            <a:ext cx="1832103" cy="32570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本框 14"/>
          <p:cNvSpPr txBox="1"/>
          <p:nvPr/>
        </p:nvSpPr>
        <p:spPr>
          <a:xfrm>
            <a:off x="1149016" y="5345551"/>
            <a:ext cx="1003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醒目的</a:t>
            </a:r>
            <a:r>
              <a:rPr lang="en-US" altLang="zh-CN" b="1" dirty="0" smtClean="0"/>
              <a:t>LOGO                          </a:t>
            </a:r>
            <a:r>
              <a:rPr lang="zh-CN" altLang="en-US" b="1" dirty="0" smtClean="0"/>
              <a:t>方便的按钮                           自然的落子                         完整的信息提示框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4246144" y="1227067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UI</a:t>
            </a:r>
            <a:r>
              <a:rPr lang="zh-CN" altLang="en-US" sz="2800" dirty="0" smtClean="0"/>
              <a:t>界面清晰美观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8227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576513" y="2877098"/>
            <a:ext cx="184731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68789" y="3077964"/>
            <a:ext cx="3785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lackadder ITC" panose="04020505051007020D02" pitchFamily="82" charset="0"/>
              </a:rPr>
              <a:t>THANKS!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779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95663" y="571500"/>
            <a:ext cx="387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设计思路</a:t>
            </a:r>
            <a:endParaRPr lang="zh-CN" altLang="en-US" dirty="0"/>
          </a:p>
        </p:txBody>
      </p:sp>
      <p:sp>
        <p:nvSpPr>
          <p:cNvPr id="6" name="十字箭头标注 5"/>
          <p:cNvSpPr/>
          <p:nvPr/>
        </p:nvSpPr>
        <p:spPr>
          <a:xfrm>
            <a:off x="1094874" y="577516"/>
            <a:ext cx="391026" cy="342900"/>
          </a:xfrm>
          <a:prstGeom prst="quadArrowCallou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07695" y="1179095"/>
            <a:ext cx="9216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本系统基于</a:t>
            </a:r>
            <a:r>
              <a:rPr lang="en-US" altLang="zh-CN" dirty="0" smtClean="0"/>
              <a:t>C/C++</a:t>
            </a:r>
            <a:r>
              <a:rPr lang="zh-CN" altLang="en-US" dirty="0" smtClean="0"/>
              <a:t>实现在个人计算机上可以人机对弈的五子棋游戏。通过</a:t>
            </a:r>
            <a:r>
              <a:rPr lang="zh-CN" altLang="en-US" smtClean="0"/>
              <a:t>在</a:t>
            </a:r>
            <a:r>
              <a:rPr lang="zh-CN" altLang="en-US" smtClean="0"/>
              <a:t>前端搭建</a:t>
            </a:r>
            <a:r>
              <a:rPr lang="zh-CN" altLang="en-US" dirty="0" smtClean="0"/>
              <a:t>用户交互界面，在后端实现</a:t>
            </a:r>
            <a:r>
              <a:rPr lang="en-US" altLang="zh-CN" dirty="0" smtClean="0"/>
              <a:t>AI</a:t>
            </a:r>
            <a:r>
              <a:rPr lang="zh-CN" altLang="en-US" dirty="0" smtClean="0"/>
              <a:t>算法与数据存储，设置了三种对局模式供玩家体验，并巧妙运用深度搜索提高了</a:t>
            </a:r>
            <a:r>
              <a:rPr lang="en-US" altLang="zh-CN" dirty="0" smtClean="0"/>
              <a:t>AI</a:t>
            </a:r>
            <a:r>
              <a:rPr lang="zh-CN" altLang="en-US" dirty="0" smtClean="0"/>
              <a:t>落子的智能性。整体而言，本程序体积小，环境要求低，在快速反应的基础上还有不低的智能，完全满足一般的游戏需求。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15" y="2410082"/>
            <a:ext cx="7378257" cy="38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583532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5534" y="1825625"/>
            <a:ext cx="97275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考虑到程序围绕对象的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和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展开，并且除棋盘界面外还需加入主菜单，</a:t>
            </a:r>
            <a:r>
              <a:rPr lang="en-US" altLang="zh-CN" dirty="0" smtClean="0"/>
              <a:t>scene</a:t>
            </a:r>
            <a:r>
              <a:rPr lang="zh-CN" altLang="en-US" dirty="0" smtClean="0"/>
              <a:t>决策和绘画一体的模式不免混乱，因此采用</a:t>
            </a:r>
            <a:r>
              <a:rPr lang="en-US" altLang="zh-CN" dirty="0" smtClean="0"/>
              <a:t>event</a:t>
            </a:r>
            <a:r>
              <a:rPr lang="zh-CN" altLang="en-US" dirty="0" smtClean="0"/>
              <a:t>进行决策管理。能够画出来的对象都有统一接口，对象的刷新变化直接用</a:t>
            </a:r>
            <a:r>
              <a:rPr lang="en-US" altLang="zh-CN" dirty="0" err="1" smtClean="0"/>
              <a:t>enum</a:t>
            </a:r>
            <a:r>
              <a:rPr lang="zh-CN" altLang="en-US" dirty="0" smtClean="0"/>
              <a:t>枚举向</a:t>
            </a:r>
            <a:r>
              <a:rPr lang="en-US" altLang="zh-CN" dirty="0" smtClean="0"/>
              <a:t>event manager</a:t>
            </a:r>
            <a:r>
              <a:rPr lang="zh-CN" altLang="en-US" dirty="0" smtClean="0"/>
              <a:t>传递一个信息，即返回一个</a:t>
            </a:r>
            <a:r>
              <a:rPr lang="en-US" altLang="zh-CN" dirty="0" smtClean="0"/>
              <a:t>event</a:t>
            </a:r>
            <a:r>
              <a:rPr lang="zh-CN" altLang="en-US" dirty="0" smtClean="0"/>
              <a:t>，并以优先队列的形式暂存，等待</a:t>
            </a:r>
            <a:r>
              <a:rPr lang="en-US" altLang="zh-CN" dirty="0" smtClean="0"/>
              <a:t>event manager</a:t>
            </a:r>
            <a:r>
              <a:rPr lang="zh-CN" altLang="en-US" dirty="0" smtClean="0"/>
              <a:t>的处理，激活对应的事件以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对象。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这样便很好地分离了决策和绘画的功能，并增强了程序的扩展性。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09174" y="1203158"/>
            <a:ext cx="257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框架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550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95663" y="703847"/>
            <a:ext cx="650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整个设计采用类来划分功能，如下：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287379" y="1467853"/>
            <a:ext cx="9150016" cy="45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46747" y="1425742"/>
            <a:ext cx="100343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-</a:t>
            </a:r>
            <a:r>
              <a:rPr lang="zh-CN" altLang="en-US" b="1" dirty="0" smtClean="0"/>
              <a:t>**</a:t>
            </a:r>
            <a:r>
              <a:rPr lang="en-US" altLang="zh-CN" b="1" dirty="0"/>
              <a:t>Application**</a:t>
            </a:r>
            <a:r>
              <a:rPr lang="zh-CN" altLang="en-US" dirty="0"/>
              <a:t> 实现了对整个应用程序的生命管理，包括对窗口初始化的执行和窗口关闭的类的销毁</a:t>
            </a:r>
          </a:p>
          <a:p>
            <a:pPr marL="285750" indent="-285750">
              <a:buFontTx/>
              <a:buChar char="-"/>
            </a:pPr>
            <a:r>
              <a:rPr lang="zh-CN" altLang="en-US" b="1" dirty="0" smtClean="0"/>
              <a:t>**</a:t>
            </a:r>
            <a:r>
              <a:rPr lang="en-US" altLang="zh-CN" b="1" dirty="0"/>
              <a:t>Scene**</a:t>
            </a:r>
            <a:r>
              <a:rPr lang="zh-CN" altLang="en-US" dirty="0"/>
              <a:t> 实现对整个场景的绘画任务，是程序运作的核心部位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/>
              <a:t>  </a:t>
            </a:r>
            <a:r>
              <a:rPr lang="en-US" altLang="zh-CN" dirty="0"/>
              <a:t>-</a:t>
            </a:r>
            <a:r>
              <a:rPr lang="zh-CN" altLang="en-US" dirty="0"/>
              <a:t> 它首先接受来自</a:t>
            </a:r>
            <a:r>
              <a:rPr lang="en-US" altLang="zh-CN" dirty="0"/>
              <a:t>Application</a:t>
            </a:r>
            <a:r>
              <a:rPr lang="zh-CN" altLang="en-US" dirty="0"/>
              <a:t>的更新和绘画的任务</a:t>
            </a:r>
          </a:p>
          <a:p>
            <a:r>
              <a:rPr lang="zh-CN" altLang="en-US" dirty="0"/>
              <a:t>  </a:t>
            </a:r>
            <a:r>
              <a:rPr lang="en-US" altLang="zh-CN" dirty="0"/>
              <a:t>-</a:t>
            </a:r>
            <a:r>
              <a:rPr lang="zh-CN" altLang="en-US" dirty="0"/>
              <a:t> 然后在自身管理的对象池里有优先级的更新对象，同时收集</a:t>
            </a:r>
            <a:r>
              <a:rPr lang="en-US" altLang="zh-CN" dirty="0"/>
              <a:t>event</a:t>
            </a:r>
            <a:r>
              <a:rPr lang="zh-CN" altLang="en-US" dirty="0"/>
              <a:t>和实时添加对象</a:t>
            </a:r>
          </a:p>
          <a:p>
            <a:r>
              <a:rPr lang="zh-CN" altLang="en-US" dirty="0"/>
              <a:t>  </a:t>
            </a:r>
            <a:r>
              <a:rPr lang="en-US" altLang="zh-CN" dirty="0"/>
              <a:t>-</a:t>
            </a:r>
            <a:r>
              <a:rPr lang="zh-CN" altLang="en-US" dirty="0"/>
              <a:t> 遍历完后开始处理</a:t>
            </a:r>
            <a:r>
              <a:rPr lang="en-US" altLang="zh-CN" dirty="0"/>
              <a:t>event</a:t>
            </a:r>
            <a:r>
              <a:rPr lang="zh-CN" altLang="en-US" dirty="0"/>
              <a:t>，将控制权移交给</a:t>
            </a:r>
            <a:r>
              <a:rPr lang="en-US" altLang="zh-CN" dirty="0" err="1"/>
              <a:t>eventManager</a:t>
            </a:r>
            <a:r>
              <a:rPr lang="zh-CN" altLang="en-US" dirty="0"/>
              <a:t>，同时接受来自</a:t>
            </a:r>
            <a:r>
              <a:rPr lang="en-US" altLang="zh-CN" dirty="0" err="1"/>
              <a:t>eventManager</a:t>
            </a:r>
            <a:r>
              <a:rPr lang="zh-CN" altLang="en-US" dirty="0"/>
              <a:t>的修改对象的请求</a:t>
            </a:r>
          </a:p>
          <a:p>
            <a:r>
              <a:rPr lang="zh-CN" altLang="en-US" dirty="0"/>
              <a:t>  </a:t>
            </a:r>
            <a:r>
              <a:rPr lang="en-US" altLang="zh-CN" dirty="0"/>
              <a:t>-</a:t>
            </a:r>
            <a:r>
              <a:rPr lang="zh-CN" altLang="en-US" dirty="0"/>
              <a:t> 处理完</a:t>
            </a:r>
            <a:r>
              <a:rPr lang="en-US" altLang="zh-CN" dirty="0"/>
              <a:t>event</a:t>
            </a:r>
            <a:r>
              <a:rPr lang="zh-CN" altLang="en-US" dirty="0"/>
              <a:t>后就开始按顺序绘画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CN" altLang="en-US" b="1" dirty="0"/>
              <a:t>**</a:t>
            </a:r>
            <a:r>
              <a:rPr lang="en-US" altLang="zh-CN" b="1" dirty="0" err="1"/>
              <a:t>EventManager</a:t>
            </a:r>
            <a:r>
              <a:rPr lang="en-US" altLang="zh-CN" b="1" dirty="0"/>
              <a:t>**</a:t>
            </a:r>
            <a:r>
              <a:rPr lang="zh-CN" altLang="en-US" dirty="0"/>
              <a:t> 是一个处理</a:t>
            </a:r>
            <a:r>
              <a:rPr lang="en-US" altLang="zh-CN" dirty="0"/>
              <a:t>event</a:t>
            </a:r>
            <a:r>
              <a:rPr lang="zh-CN" altLang="en-US" dirty="0"/>
              <a:t>的函数，实现统一化管理决策，内部指令具有优先级保证功能的正确性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CN" altLang="en-US" b="1" dirty="0"/>
              <a:t>**</a:t>
            </a:r>
            <a:r>
              <a:rPr lang="en-US" altLang="zh-CN" b="1" dirty="0" err="1"/>
              <a:t>ChessManager</a:t>
            </a:r>
            <a:r>
              <a:rPr lang="en-US" altLang="zh-CN" b="1" dirty="0"/>
              <a:t>**</a:t>
            </a:r>
            <a:r>
              <a:rPr lang="zh-CN" altLang="en-US" dirty="0"/>
              <a:t> 是一个管理棋盘的的类，主要储存一系列棋盘的状态方便</a:t>
            </a:r>
            <a:r>
              <a:rPr lang="en-US" altLang="zh-CN" dirty="0"/>
              <a:t>scene</a:t>
            </a:r>
            <a:r>
              <a:rPr lang="zh-CN" altLang="en-US" dirty="0"/>
              <a:t>修改对象和帮助</a:t>
            </a:r>
            <a:r>
              <a:rPr lang="en-US" altLang="zh-CN" dirty="0" err="1"/>
              <a:t>eventManager</a:t>
            </a:r>
            <a:r>
              <a:rPr lang="zh-CN" altLang="en-US" dirty="0"/>
              <a:t>决策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CN" altLang="en-US" b="1" dirty="0"/>
              <a:t>**</a:t>
            </a:r>
            <a:r>
              <a:rPr lang="en-US" altLang="zh-CN" b="1" dirty="0" err="1"/>
              <a:t>ChessEngine</a:t>
            </a:r>
            <a:r>
              <a:rPr lang="en-US" altLang="zh-CN" b="1" dirty="0"/>
              <a:t>**</a:t>
            </a:r>
            <a:r>
              <a:rPr lang="zh-CN" altLang="en-US" dirty="0"/>
              <a:t> 是主要的游戏引擎，所有需要对棋子进行计算分数或者统计信息的操作都在这里完成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CN" altLang="en-US" b="1" dirty="0"/>
              <a:t>**</a:t>
            </a:r>
            <a:r>
              <a:rPr lang="en-US" altLang="zh-CN" b="1" dirty="0"/>
              <a:t>AC Engine**</a:t>
            </a:r>
            <a:r>
              <a:rPr lang="zh-CN" altLang="en-US" dirty="0"/>
              <a:t> 是</a:t>
            </a:r>
            <a:r>
              <a:rPr lang="en-US" altLang="zh-CN" dirty="0"/>
              <a:t>AC</a:t>
            </a:r>
            <a:r>
              <a:rPr lang="zh-CN" altLang="en-US" dirty="0"/>
              <a:t>自动机算法的引擎，处理多模式字符串匹配加速估值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CN" altLang="en-US" b="1" dirty="0"/>
              <a:t>**</a:t>
            </a:r>
            <a:r>
              <a:rPr lang="en-US" altLang="zh-CN" b="1" dirty="0" err="1"/>
              <a:t>GameObject</a:t>
            </a:r>
            <a:r>
              <a:rPr lang="en-US" altLang="zh-CN" b="1" dirty="0"/>
              <a:t> Pool**</a:t>
            </a:r>
            <a:r>
              <a:rPr lang="zh-CN" altLang="en-US" dirty="0"/>
              <a:t> 里面的所有对象都继承自</a:t>
            </a:r>
            <a:r>
              <a:rPr lang="en-US" altLang="zh-CN" dirty="0"/>
              <a:t>`</a:t>
            </a:r>
            <a:r>
              <a:rPr lang="en-US" altLang="zh-CN" dirty="0" err="1"/>
              <a:t>GameObject</a:t>
            </a:r>
            <a:r>
              <a:rPr lang="en-US" altLang="zh-CN" dirty="0"/>
              <a:t>`</a:t>
            </a:r>
            <a:r>
              <a:rPr lang="zh-CN" altLang="en-US" dirty="0"/>
              <a:t> 具有可绘画和可更新的特征，其中</a:t>
            </a:r>
            <a:r>
              <a:rPr lang="en-US" altLang="zh-CN" dirty="0"/>
              <a:t>UI</a:t>
            </a:r>
            <a:r>
              <a:rPr lang="zh-CN" altLang="en-US" dirty="0"/>
              <a:t>借用了第三方库</a:t>
            </a:r>
            <a:r>
              <a:rPr lang="en-US" altLang="zh-CN" dirty="0"/>
              <a:t>RAYGUI</a:t>
            </a:r>
            <a:r>
              <a:rPr lang="zh-CN" altLang="en-US" dirty="0"/>
              <a:t>完成</a:t>
            </a:r>
            <a:r>
              <a:rPr lang="en-US" altLang="zh-CN" dirty="0"/>
              <a:t>UI</a:t>
            </a:r>
            <a:r>
              <a:rPr lang="zh-CN" altLang="en-US" dirty="0"/>
              <a:t>的绘制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zh-CN" altLang="en-US" b="1" dirty="0"/>
              <a:t>**</a:t>
            </a:r>
            <a:r>
              <a:rPr lang="en-US" altLang="zh-CN" b="1" dirty="0"/>
              <a:t>Benchmark**</a:t>
            </a:r>
            <a:r>
              <a:rPr lang="zh-CN" altLang="en-US" dirty="0"/>
              <a:t> 是测试用类，用来统计每个函数的用时来优化程序结构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00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99411" y="902368"/>
            <a:ext cx="246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核心算法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299411" y="1636295"/>
            <a:ext cx="94989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~</a:t>
            </a:r>
            <a:r>
              <a:rPr lang="en-US" altLang="zh-CN" dirty="0" err="1" smtClean="0"/>
              <a:t>Minimax</a:t>
            </a:r>
            <a:r>
              <a:rPr lang="zh-CN" altLang="en-US" dirty="0" smtClean="0"/>
              <a:t>算法：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五子棋游戏是经典的“零和博弈”模型，博弈双方都足够聪明。而在局面确定的双人对弈里，常用博弈树进行深度搜索。</a:t>
            </a:r>
            <a:r>
              <a:rPr lang="zh-CN" altLang="en-US" dirty="0"/>
              <a:t>我方追求更大的赢面，而对方会设法降低我方的赢面。由于局面确定，因此可以对赢面进行评估。我方往较大赢面的方向走，同时考虑对方的走法。由于对方的走法不确定，就假设对方会选择最大程度降低我方赢面的方向走，我方应规避那些对方可以大幅降低我方赢面的走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~α-β</a:t>
            </a:r>
            <a:r>
              <a:rPr lang="zh-CN" altLang="en-US" dirty="0" smtClean="0"/>
              <a:t>剪枝算法：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该</a:t>
            </a:r>
            <a:r>
              <a:rPr lang="zh-CN" altLang="en-US" dirty="0" smtClean="0"/>
              <a:t>算法是一种对抗性搜索算法，主要应用于机器游玩的二人游戏（如井字棋、象棋、围棋），用以减小极小化极大（</a:t>
            </a:r>
            <a:r>
              <a:rPr lang="en-US" altLang="zh-CN" dirty="0" err="1" smtClean="0"/>
              <a:t>Minimax</a:t>
            </a:r>
            <a:r>
              <a:rPr lang="zh-CN" altLang="en-US" dirty="0" smtClean="0"/>
              <a:t>算法）搜索树的节点数，在系统进行深度搜索，模拟棋手与系统交替落子的过程中多次使用，通过剪掉博弈树的冗余枝杈从而减小系统开销，节约时间。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2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764005" y="526966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i-blog.csdnimg.cn/blog_migrate/4e97bda795d67ae64aadcb3612eaf8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23" y="715795"/>
            <a:ext cx="9877425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088858" y="745958"/>
            <a:ext cx="292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Minimax</a:t>
            </a:r>
            <a:r>
              <a:rPr lang="zh-CN" altLang="en-US" dirty="0" smtClean="0"/>
              <a:t>树及其剪枝图解：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2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06905" y="613611"/>
            <a:ext cx="4277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算法改进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191126" y="1353553"/>
            <a:ext cx="9348537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加上</a:t>
            </a:r>
            <a:r>
              <a:rPr lang="en-US" altLang="zh-CN" dirty="0" smtClean="0"/>
              <a:t>α-β</a:t>
            </a:r>
            <a:r>
              <a:rPr lang="zh-CN" altLang="en-US" dirty="0" smtClean="0"/>
              <a:t>剪枝后可以搜到</a:t>
            </a:r>
            <a:r>
              <a:rPr lang="en-US" altLang="zh-CN" dirty="0" smtClean="0"/>
              <a:t>4</a:t>
            </a:r>
            <a:r>
              <a:rPr lang="zh-CN" altLang="en-US" dirty="0" smtClean="0"/>
              <a:t>层了，但是速度非常慢，剪枝几乎没有效果。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于是将估值函数重写：原来的分数评估只着眼于要下的这一个子，改进后的算法多考虑了这个子的两边，模拟双方各自下了这步棋然后将分数作差，差值越大说明越要占该点。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加上这个改进之后的剪枝效果大增。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搜索时只需搜分数最高的几个点，减少搜索事件，以变相增加搜索深度。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这样棋力又进一步增加，搜索层数达到</a:t>
            </a:r>
            <a:r>
              <a:rPr lang="en-US" altLang="zh-CN" dirty="0" smtClean="0"/>
              <a:t>6</a:t>
            </a:r>
            <a:r>
              <a:rPr lang="zh-CN" altLang="en-US" dirty="0" smtClean="0"/>
              <a:t>层，单步小于</a:t>
            </a:r>
            <a:r>
              <a:rPr lang="en-US" altLang="zh-CN" dirty="0" smtClean="0"/>
              <a:t>10</a:t>
            </a:r>
            <a:r>
              <a:rPr lang="zh-CN" altLang="en-US" dirty="0" smtClean="0"/>
              <a:t>秒思考。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374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73768" y="365125"/>
            <a:ext cx="10491537" cy="6065754"/>
          </a:xfrm>
          <a:prstGeom prst="roundRect">
            <a:avLst/>
          </a:prstGeom>
          <a:solidFill>
            <a:schemeClr val="bg1">
              <a:alpha val="80000"/>
            </a:schemeClr>
          </a:solidFill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51284" y="697832"/>
            <a:ext cx="2869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封装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64105" y="1618247"/>
            <a:ext cx="8746958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考虑到管理和计算两个任务，于是分派之于</a:t>
            </a:r>
            <a:r>
              <a:rPr lang="en-US" altLang="zh-CN" dirty="0"/>
              <a:t>C</a:t>
            </a:r>
            <a:r>
              <a:rPr lang="en-US" altLang="zh-CN" dirty="0" smtClean="0"/>
              <a:t>hess Manager</a:t>
            </a:r>
            <a:r>
              <a:rPr lang="zh-CN" altLang="en-US" dirty="0" smtClean="0"/>
              <a:t>和</a:t>
            </a:r>
            <a:r>
              <a:rPr lang="en-US" altLang="zh-CN" dirty="0"/>
              <a:t>C</a:t>
            </a:r>
            <a:r>
              <a:rPr lang="en-US" altLang="zh-CN" dirty="0" smtClean="0"/>
              <a:t>hess </a:t>
            </a:r>
            <a:r>
              <a:rPr lang="en-US" altLang="zh-CN" dirty="0"/>
              <a:t>E</a:t>
            </a:r>
            <a:r>
              <a:rPr lang="en-US" altLang="zh-CN" dirty="0" smtClean="0"/>
              <a:t>ngine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Chess Engine</a:t>
            </a:r>
            <a:r>
              <a:rPr lang="zh-CN" altLang="en-US" dirty="0" smtClean="0"/>
              <a:t>实现两个核心算法，对外有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个接口：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/>
              <a:t>I</a:t>
            </a:r>
            <a:r>
              <a:rPr lang="en-US" altLang="zh-CN" dirty="0" err="1" smtClean="0"/>
              <a:t>nit</a:t>
            </a:r>
            <a:r>
              <a:rPr lang="en-US" altLang="zh-CN" dirty="0" smtClean="0"/>
              <a:t> Map:</a:t>
            </a:r>
            <a:r>
              <a:rPr lang="zh-CN" altLang="en-US" dirty="0" smtClean="0"/>
              <a:t>获取棋盘状态，用二维数组表示，元素必须为</a:t>
            </a:r>
            <a:r>
              <a:rPr lang="en-US" altLang="zh-CN" dirty="0" smtClean="0"/>
              <a:t>0,1,2</a:t>
            </a:r>
            <a:r>
              <a:rPr lang="zh-CN" altLang="en-US" dirty="0" smtClean="0"/>
              <a:t>中的一个。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Get Max </a:t>
            </a:r>
            <a:r>
              <a:rPr lang="en-US" altLang="zh-CN" dirty="0" err="1" smtClean="0"/>
              <a:t>Coord</a:t>
            </a:r>
            <a:r>
              <a:rPr lang="en-US" altLang="zh-CN" dirty="0" smtClean="0"/>
              <a:t>:</a:t>
            </a:r>
            <a:r>
              <a:rPr lang="zh-CN" altLang="en-US" dirty="0" smtClean="0"/>
              <a:t>获取当前棋盘下分数最高的坐标位置（即最优落子位置）。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Someone Win:</a:t>
            </a:r>
            <a:r>
              <a:rPr lang="zh-CN" altLang="en-US" dirty="0" smtClean="0"/>
              <a:t>确认当前是否有人赢了。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Search Floor:</a:t>
            </a:r>
            <a:r>
              <a:rPr lang="zh-CN" altLang="en-US" dirty="0" smtClean="0"/>
              <a:t>搜索层数，用以调节难度。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44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1345</Words>
  <Application>Microsoft Office PowerPoint</Application>
  <PresentationFormat>宽屏</PresentationFormat>
  <Paragraphs>112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华文中宋</vt:lpstr>
      <vt:lpstr>宋体</vt:lpstr>
      <vt:lpstr>Arial</vt:lpstr>
      <vt:lpstr>Blackadder ITC</vt:lpstr>
      <vt:lpstr>Calibri</vt:lpstr>
      <vt:lpstr>Calibri Light</vt:lpstr>
      <vt:lpstr>Office 主题</vt:lpstr>
      <vt:lpstr>五子棋游戏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五子棋游戏</dc:title>
  <dc:creator>Administrator</dc:creator>
  <cp:lastModifiedBy>Administrator</cp:lastModifiedBy>
  <cp:revision>42</cp:revision>
  <dcterms:created xsi:type="dcterms:W3CDTF">2025-01-10T02:05:37Z</dcterms:created>
  <dcterms:modified xsi:type="dcterms:W3CDTF">2025-01-11T04:47:36Z</dcterms:modified>
</cp:coreProperties>
</file>